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33"/>
  </p:notesMasterIdLst>
  <p:handoutMasterIdLst>
    <p:handoutMasterId r:id="rId34"/>
  </p:handoutMasterIdLst>
  <p:sldIdLst>
    <p:sldId id="294" r:id="rId6"/>
    <p:sldId id="411" r:id="rId7"/>
    <p:sldId id="425" r:id="rId8"/>
    <p:sldId id="430" r:id="rId9"/>
    <p:sldId id="431" r:id="rId10"/>
    <p:sldId id="432" r:id="rId11"/>
    <p:sldId id="433" r:id="rId12"/>
    <p:sldId id="428" r:id="rId13"/>
    <p:sldId id="434" r:id="rId14"/>
    <p:sldId id="435" r:id="rId15"/>
    <p:sldId id="436" r:id="rId16"/>
    <p:sldId id="437" r:id="rId17"/>
    <p:sldId id="438" r:id="rId18"/>
    <p:sldId id="439" r:id="rId19"/>
    <p:sldId id="426" r:id="rId20"/>
    <p:sldId id="429" r:id="rId21"/>
    <p:sldId id="427" r:id="rId22"/>
    <p:sldId id="422" r:id="rId23"/>
    <p:sldId id="420" r:id="rId24"/>
    <p:sldId id="418" r:id="rId25"/>
    <p:sldId id="416" r:id="rId26"/>
    <p:sldId id="421" r:id="rId27"/>
    <p:sldId id="417" r:id="rId28"/>
    <p:sldId id="415" r:id="rId29"/>
    <p:sldId id="419" r:id="rId30"/>
    <p:sldId id="423" r:id="rId31"/>
    <p:sldId id="424" r:id="rId3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6"/>
    <p:restoredTop sz="68038" autoAdjust="0"/>
  </p:normalViewPr>
  <p:slideViewPr>
    <p:cSldViewPr snapToGrid="0">
      <p:cViewPr varScale="1">
        <p:scale>
          <a:sx n="102" d="100"/>
          <a:sy n="102" d="100"/>
        </p:scale>
        <p:origin x="1290" y="102"/>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22/05/2023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22/05/2023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12</a:t>
            </a:fld>
            <a:endParaRPr lang="en-GB"/>
          </a:p>
        </p:txBody>
      </p:sp>
    </p:spTree>
    <p:extLst>
      <p:ext uri="{BB962C8B-B14F-4D97-AF65-F5344CB8AC3E}">
        <p14:creationId xmlns:p14="http://schemas.microsoft.com/office/powerpoint/2010/main" val="42014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14</a:t>
            </a:fld>
            <a:endParaRPr lang="en-GB"/>
          </a:p>
        </p:txBody>
      </p:sp>
    </p:spTree>
    <p:extLst>
      <p:ext uri="{BB962C8B-B14F-4D97-AF65-F5344CB8AC3E}">
        <p14:creationId xmlns:p14="http://schemas.microsoft.com/office/powerpoint/2010/main" val="292372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15</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22</a:t>
            </a:fld>
            <a:endParaRPr lang="en-GB"/>
          </a:p>
        </p:txBody>
      </p:sp>
    </p:spTree>
    <p:extLst>
      <p:ext uri="{BB962C8B-B14F-4D97-AF65-F5344CB8AC3E}">
        <p14:creationId xmlns:p14="http://schemas.microsoft.com/office/powerpoint/2010/main" val="133718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27</a:t>
            </a:fld>
            <a:endParaRPr lang="en-GB"/>
          </a:p>
        </p:txBody>
      </p:sp>
    </p:spTree>
    <p:extLst>
      <p:ext uri="{BB962C8B-B14F-4D97-AF65-F5344CB8AC3E}">
        <p14:creationId xmlns:p14="http://schemas.microsoft.com/office/powerpoint/2010/main" val="123121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intuition of attention can be best felt through search.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For example, in order to search about “the evolution of language models” through the database of You-Tube videos, you will type in a query “evolution of language models”. </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In every video, that appears, you will have some key information related to the title.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find the overlap between the query and each of these titles – the “keys” in the database.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compute a similarity / relevance metric to find the relevance between query and each key that appears.</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Mathematically, the similarity metric we compute is a dot product or cosine similarity. </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extract the relevant information wat we want to pay attention to. We get a Value. We extract the relevant video.</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9</a:t>
            </a:fld>
            <a:endParaRPr lang="en-GB"/>
          </a:p>
        </p:txBody>
      </p:sp>
    </p:spTree>
    <p:extLst>
      <p:ext uri="{BB962C8B-B14F-4D97-AF65-F5344CB8AC3E}">
        <p14:creationId xmlns:p14="http://schemas.microsoft.com/office/powerpoint/2010/main" val="36833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Let’s go back to our text/language example, with this sentence the goal is to identify features in the input that are relevant to the semantic meaning of the sentence.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This is important because when we’re dealing language and making a language model to predict the next word I ought to know the semantic meaning of the sentence</a:t>
            </a:r>
            <a:r>
              <a:rPr lang="en-GB" sz="1800" kern="100" dirty="0">
                <a:effectLst/>
                <a:latin typeface="Calibri" panose="020F0502020204030204" pitchFamily="34" charset="0"/>
                <a:ea typeface="DengXian" panose="02010600030101010101" pitchFamily="2" charset="-122"/>
                <a:cs typeface="Arial" panose="020B0604020202020204" pitchFamily="34" charset="0"/>
              </a:rPr>
              <a: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We perform the following operations: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Encode the positional information.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query, key and value – exactly similar to search operation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Compute attention weights</a:t>
            </a:r>
          </a:p>
          <a:p>
            <a:pPr marL="342900" lvl="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features with high attention</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23092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ED3CB-94A8-2112-6AEB-97ABCADFBB1D}"/>
              </a:ext>
            </a:extLst>
          </p:cNvPr>
          <p:cNvSpPr>
            <a:spLocks noGrp="1"/>
          </p:cNvSpPr>
          <p:nvPr>
            <p:ph type="sldNum" sz="quarter" idx="12"/>
          </p:nvPr>
        </p:nvSpPr>
        <p:spPr/>
        <p:txBody>
          <a:bodyPr/>
          <a:lstStyle/>
          <a:p>
            <a:fld id="{C554A706-D19D-4C79-97F9-BC489483F7EF}" type="slidenum">
              <a:rPr lang="en-GB" smtClean="0"/>
              <a:pPr/>
              <a:t>10</a:t>
            </a:fld>
            <a:endParaRPr lang="en-GB"/>
          </a:p>
        </p:txBody>
      </p:sp>
      <p:pic>
        <p:nvPicPr>
          <p:cNvPr id="13" name="Picture 12">
            <a:extLst>
              <a:ext uri="{FF2B5EF4-FFF2-40B4-BE49-F238E27FC236}">
                <a16:creationId xmlns:a16="http://schemas.microsoft.com/office/drawing/2014/main" id="{D4F0D311-3173-AA46-77B0-C899894B022C}"/>
              </a:ext>
            </a:extLst>
          </p:cNvPr>
          <p:cNvPicPr>
            <a:picLocks noChangeAspect="1"/>
          </p:cNvPicPr>
          <p:nvPr/>
        </p:nvPicPr>
        <p:blipFill>
          <a:blip r:embed="rId3"/>
          <a:stretch>
            <a:fillRect/>
          </a:stretch>
        </p:blipFill>
        <p:spPr>
          <a:xfrm>
            <a:off x="5682571" y="65341"/>
            <a:ext cx="3416808" cy="5012817"/>
          </a:xfrm>
          <a:prstGeom prst="rect">
            <a:avLst/>
          </a:prstGeom>
        </p:spPr>
      </p:pic>
      <p:pic>
        <p:nvPicPr>
          <p:cNvPr id="15" name="Picture 14">
            <a:extLst>
              <a:ext uri="{FF2B5EF4-FFF2-40B4-BE49-F238E27FC236}">
                <a16:creationId xmlns:a16="http://schemas.microsoft.com/office/drawing/2014/main" id="{5D7CE113-E1AF-B2ED-F914-AC6378CEE2EF}"/>
              </a:ext>
            </a:extLst>
          </p:cNvPr>
          <p:cNvPicPr>
            <a:picLocks noChangeAspect="1"/>
          </p:cNvPicPr>
          <p:nvPr/>
        </p:nvPicPr>
        <p:blipFill>
          <a:blip r:embed="rId4"/>
          <a:stretch>
            <a:fillRect/>
          </a:stretch>
        </p:blipFill>
        <p:spPr>
          <a:xfrm>
            <a:off x="220183" y="3316725"/>
            <a:ext cx="1216819" cy="1450181"/>
          </a:xfrm>
          <a:prstGeom prst="rect">
            <a:avLst/>
          </a:prstGeom>
        </p:spPr>
      </p:pic>
      <p:pic>
        <p:nvPicPr>
          <p:cNvPr id="17" name="Picture 16">
            <a:extLst>
              <a:ext uri="{FF2B5EF4-FFF2-40B4-BE49-F238E27FC236}">
                <a16:creationId xmlns:a16="http://schemas.microsoft.com/office/drawing/2014/main" id="{74D80ACA-C0C6-96DD-3F9E-A3D011AA7548}"/>
              </a:ext>
            </a:extLst>
          </p:cNvPr>
          <p:cNvPicPr>
            <a:picLocks noChangeAspect="1"/>
          </p:cNvPicPr>
          <p:nvPr/>
        </p:nvPicPr>
        <p:blipFill>
          <a:blip r:embed="rId5"/>
          <a:stretch>
            <a:fillRect/>
          </a:stretch>
        </p:blipFill>
        <p:spPr>
          <a:xfrm>
            <a:off x="0" y="2776894"/>
            <a:ext cx="1953577" cy="686753"/>
          </a:xfrm>
          <a:prstGeom prst="rect">
            <a:avLst/>
          </a:prstGeom>
        </p:spPr>
      </p:pic>
      <p:sp>
        <p:nvSpPr>
          <p:cNvPr id="18" name="TextBox 17">
            <a:extLst>
              <a:ext uri="{FF2B5EF4-FFF2-40B4-BE49-F238E27FC236}">
                <a16:creationId xmlns:a16="http://schemas.microsoft.com/office/drawing/2014/main" id="{CD5ECA97-E335-BF54-FE4E-BB93FD023B6B}"/>
              </a:ext>
            </a:extLst>
          </p:cNvPr>
          <p:cNvSpPr txBox="1"/>
          <p:nvPr/>
        </p:nvSpPr>
        <p:spPr>
          <a:xfrm>
            <a:off x="2482553" y="3039726"/>
            <a:ext cx="2144224"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Positional Input Embedding</a:t>
            </a:r>
          </a:p>
        </p:txBody>
      </p:sp>
      <p:pic>
        <p:nvPicPr>
          <p:cNvPr id="20" name="Picture 19">
            <a:extLst>
              <a:ext uri="{FF2B5EF4-FFF2-40B4-BE49-F238E27FC236}">
                <a16:creationId xmlns:a16="http://schemas.microsoft.com/office/drawing/2014/main" id="{13679B8E-27DD-B2EF-EFD3-39C9BAA2845D}"/>
              </a:ext>
            </a:extLst>
          </p:cNvPr>
          <p:cNvPicPr>
            <a:picLocks noChangeAspect="1"/>
          </p:cNvPicPr>
          <p:nvPr/>
        </p:nvPicPr>
        <p:blipFill>
          <a:blip r:embed="rId6"/>
          <a:stretch>
            <a:fillRect/>
          </a:stretch>
        </p:blipFill>
        <p:spPr>
          <a:xfrm>
            <a:off x="44621" y="622169"/>
            <a:ext cx="2383155" cy="2135694"/>
          </a:xfrm>
          <a:prstGeom prst="rect">
            <a:avLst/>
          </a:prstGeom>
        </p:spPr>
      </p:pic>
      <p:sp>
        <p:nvSpPr>
          <p:cNvPr id="23" name="Text Placeholder 22">
            <a:extLst>
              <a:ext uri="{FF2B5EF4-FFF2-40B4-BE49-F238E27FC236}">
                <a16:creationId xmlns:a16="http://schemas.microsoft.com/office/drawing/2014/main" id="{757A05B1-0215-ED0E-5ADA-796526A6A764}"/>
              </a:ext>
            </a:extLst>
          </p:cNvPr>
          <p:cNvSpPr>
            <a:spLocks noGrp="1"/>
          </p:cNvSpPr>
          <p:nvPr>
            <p:ph type="body" sz="quarter" idx="16"/>
          </p:nvPr>
        </p:nvSpPr>
        <p:spPr>
          <a:xfrm>
            <a:off x="203834" y="131930"/>
            <a:ext cx="7827512" cy="184666"/>
          </a:xfrm>
        </p:spPr>
        <p:txBody>
          <a:bodyPr/>
          <a:lstStyle/>
          <a:p>
            <a:r>
              <a:rPr lang="en-GB" sz="2400" dirty="0"/>
              <a:t>Attention in Text - embeddings</a:t>
            </a:r>
          </a:p>
        </p:txBody>
      </p:sp>
      <p:sp>
        <p:nvSpPr>
          <p:cNvPr id="24" name="TextBox 23">
            <a:extLst>
              <a:ext uri="{FF2B5EF4-FFF2-40B4-BE49-F238E27FC236}">
                <a16:creationId xmlns:a16="http://schemas.microsoft.com/office/drawing/2014/main" id="{B55A6F72-82A2-0EC1-0C56-A3EDF3DD7B75}"/>
              </a:ext>
            </a:extLst>
          </p:cNvPr>
          <p:cNvSpPr txBox="1"/>
          <p:nvPr/>
        </p:nvSpPr>
        <p:spPr>
          <a:xfrm>
            <a:off x="2691912" y="929521"/>
            <a:ext cx="2383155" cy="166199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Each positional embedding passes through a Linear Neural Network layer – </a:t>
            </a:r>
            <a:r>
              <a:rPr lang="en-GB" dirty="0">
                <a:solidFill>
                  <a:srgbClr val="FF0000"/>
                </a:solidFill>
              </a:rPr>
              <a:t>extract Query, Key, Value</a:t>
            </a:r>
          </a:p>
        </p:txBody>
      </p:sp>
      <p:sp>
        <p:nvSpPr>
          <p:cNvPr id="25" name="TextBox 24">
            <a:extLst>
              <a:ext uri="{FF2B5EF4-FFF2-40B4-BE49-F238E27FC236}">
                <a16:creationId xmlns:a16="http://schemas.microsoft.com/office/drawing/2014/main" id="{4B7809F9-1002-FC19-EC50-C7508DC559B4}"/>
              </a:ext>
            </a:extLst>
          </p:cNvPr>
          <p:cNvSpPr txBox="1"/>
          <p:nvPr/>
        </p:nvSpPr>
        <p:spPr>
          <a:xfrm>
            <a:off x="1887250" y="4087158"/>
            <a:ext cx="1953577"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Input Embeddings</a:t>
            </a:r>
          </a:p>
        </p:txBody>
      </p:sp>
      <p:sp>
        <p:nvSpPr>
          <p:cNvPr id="26" name="Oval 25">
            <a:extLst>
              <a:ext uri="{FF2B5EF4-FFF2-40B4-BE49-F238E27FC236}">
                <a16:creationId xmlns:a16="http://schemas.microsoft.com/office/drawing/2014/main" id="{BB5C7F61-E4C2-F842-2401-6171C99C55DD}"/>
              </a:ext>
            </a:extLst>
          </p:cNvPr>
          <p:cNvSpPr/>
          <p:nvPr/>
        </p:nvSpPr>
        <p:spPr>
          <a:xfrm>
            <a:off x="3676454" y="1498862"/>
            <a:ext cx="763571" cy="282804"/>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29" name="TextBox 28">
            <a:extLst>
              <a:ext uri="{FF2B5EF4-FFF2-40B4-BE49-F238E27FC236}">
                <a16:creationId xmlns:a16="http://schemas.microsoft.com/office/drawing/2014/main" id="{840848A9-9B4C-3105-D6EF-4EED351AFD34}"/>
              </a:ext>
            </a:extLst>
          </p:cNvPr>
          <p:cNvSpPr txBox="1"/>
          <p:nvPr/>
        </p:nvSpPr>
        <p:spPr>
          <a:xfrm>
            <a:off x="4626777" y="1455883"/>
            <a:ext cx="163436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dirty="0">
                <a:solidFill>
                  <a:schemeClr val="bg2">
                    <a:lumMod val="20000"/>
                    <a:lumOff val="80000"/>
                  </a:schemeClr>
                </a:solidFill>
              </a:rPr>
              <a:t>no activation)</a:t>
            </a:r>
          </a:p>
        </p:txBody>
      </p:sp>
    </p:spTree>
    <p:extLst>
      <p:ext uri="{BB962C8B-B14F-4D97-AF65-F5344CB8AC3E}">
        <p14:creationId xmlns:p14="http://schemas.microsoft.com/office/powerpoint/2010/main" val="275162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A7C1B-C870-E4A1-84F5-CB43501A79DB}"/>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6B81633E-3F15-2795-8AB2-D8AF0059198F}"/>
              </a:ext>
            </a:extLst>
          </p:cNvPr>
          <p:cNvSpPr>
            <a:spLocks noGrp="1"/>
          </p:cNvSpPr>
          <p:nvPr>
            <p:ph type="body" sz="quarter" idx="16"/>
          </p:nvPr>
        </p:nvSpPr>
        <p:spPr>
          <a:xfrm>
            <a:off x="33199" y="124510"/>
            <a:ext cx="7827512" cy="184666"/>
          </a:xfrm>
        </p:spPr>
        <p:txBody>
          <a:bodyPr/>
          <a:lstStyle/>
          <a:p>
            <a:r>
              <a:rPr lang="en-GB" sz="2400" dirty="0"/>
              <a:t>Attention in Text – word embeddings </a:t>
            </a:r>
          </a:p>
        </p:txBody>
      </p:sp>
      <p:pic>
        <p:nvPicPr>
          <p:cNvPr id="4" name="Picture 3">
            <a:extLst>
              <a:ext uri="{FF2B5EF4-FFF2-40B4-BE49-F238E27FC236}">
                <a16:creationId xmlns:a16="http://schemas.microsoft.com/office/drawing/2014/main" id="{323CFAFD-5B11-A353-6FEF-D0FD8C17CEDC}"/>
              </a:ext>
            </a:extLst>
          </p:cNvPr>
          <p:cNvPicPr>
            <a:picLocks noChangeAspect="1"/>
          </p:cNvPicPr>
          <p:nvPr/>
        </p:nvPicPr>
        <p:blipFill>
          <a:blip r:embed="rId2"/>
          <a:stretch>
            <a:fillRect/>
          </a:stretch>
        </p:blipFill>
        <p:spPr>
          <a:xfrm>
            <a:off x="6248400" y="447675"/>
            <a:ext cx="2895600" cy="4248150"/>
          </a:xfrm>
          <a:prstGeom prst="rect">
            <a:avLst/>
          </a:prstGeom>
        </p:spPr>
      </p:pic>
      <p:pic>
        <p:nvPicPr>
          <p:cNvPr id="6" name="Picture 5">
            <a:extLst>
              <a:ext uri="{FF2B5EF4-FFF2-40B4-BE49-F238E27FC236}">
                <a16:creationId xmlns:a16="http://schemas.microsoft.com/office/drawing/2014/main" id="{FF222B19-99AD-D8F0-163C-7DF8EEE4E46A}"/>
              </a:ext>
            </a:extLst>
          </p:cNvPr>
          <p:cNvPicPr>
            <a:picLocks noChangeAspect="1"/>
          </p:cNvPicPr>
          <p:nvPr/>
        </p:nvPicPr>
        <p:blipFill>
          <a:blip r:embed="rId3"/>
          <a:stretch>
            <a:fillRect/>
          </a:stretch>
        </p:blipFill>
        <p:spPr>
          <a:xfrm>
            <a:off x="120536" y="1019557"/>
            <a:ext cx="3766185" cy="3611880"/>
          </a:xfrm>
          <a:prstGeom prst="rect">
            <a:avLst/>
          </a:prstGeom>
        </p:spPr>
      </p:pic>
      <p:sp>
        <p:nvSpPr>
          <p:cNvPr id="7" name="TextBox 6">
            <a:extLst>
              <a:ext uri="{FF2B5EF4-FFF2-40B4-BE49-F238E27FC236}">
                <a16:creationId xmlns:a16="http://schemas.microsoft.com/office/drawing/2014/main" id="{E56F19BF-9E08-F9B9-2383-7A03ECB0E874}"/>
              </a:ext>
            </a:extLst>
          </p:cNvPr>
          <p:cNvSpPr txBox="1"/>
          <p:nvPr/>
        </p:nvSpPr>
        <p:spPr>
          <a:xfrm>
            <a:off x="3946955" y="921862"/>
            <a:ext cx="2620652" cy="2492990"/>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Next steps after getting attentions scores:</a:t>
            </a:r>
          </a:p>
          <a:p>
            <a:pPr marL="0" marR="0" indent="0" algn="l" defTabSz="914400" rtl="0" eaLnBrk="1" fontAlgn="auto" latinLnBrk="0" hangingPunct="1">
              <a:lnSpc>
                <a:spcPct val="100000"/>
              </a:lnSpc>
              <a:spcBef>
                <a:spcPts val="0"/>
              </a:spcBef>
              <a:spcAft>
                <a:spcPts val="0"/>
              </a:spcAft>
              <a:buClrTx/>
              <a:buSzTx/>
              <a:buFontTx/>
              <a:buNone/>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Softmax – probabilities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Attention weighting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Extract features of high attention</a:t>
            </a:r>
          </a:p>
        </p:txBody>
      </p:sp>
      <p:sp>
        <p:nvSpPr>
          <p:cNvPr id="10" name="TextBox 9">
            <a:extLst>
              <a:ext uri="{FF2B5EF4-FFF2-40B4-BE49-F238E27FC236}">
                <a16:creationId xmlns:a16="http://schemas.microsoft.com/office/drawing/2014/main" id="{4AE3C68E-EE41-292A-83B9-9BDF736C5B39}"/>
              </a:ext>
            </a:extLst>
          </p:cNvPr>
          <p:cNvSpPr txBox="1"/>
          <p:nvPr/>
        </p:nvSpPr>
        <p:spPr>
          <a:xfrm>
            <a:off x="135108" y="742558"/>
            <a:ext cx="395925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sz="1600" b="1" dirty="0">
                <a:highlight>
                  <a:srgbClr val="FF0000"/>
                </a:highlight>
              </a:rPr>
              <a:t>understand how to read these scores)</a:t>
            </a:r>
          </a:p>
        </p:txBody>
      </p:sp>
    </p:spTree>
    <p:extLst>
      <p:ext uri="{BB962C8B-B14F-4D97-AF65-F5344CB8AC3E}">
        <p14:creationId xmlns:p14="http://schemas.microsoft.com/office/powerpoint/2010/main" val="783338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DF3AA-9B22-9FE8-D102-4F53B2B5B7A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4DA6EC75-6034-C2DF-654A-643477F28474}"/>
              </a:ext>
            </a:extLst>
          </p:cNvPr>
          <p:cNvSpPr>
            <a:spLocks noGrp="1"/>
          </p:cNvSpPr>
          <p:nvPr>
            <p:ph type="body" sz="quarter" idx="16"/>
          </p:nvPr>
        </p:nvSpPr>
        <p:spPr/>
        <p:txBody>
          <a:bodyPr/>
          <a:lstStyle/>
          <a:p>
            <a:r>
              <a:rPr lang="en-GB" sz="2400" dirty="0"/>
              <a:t>Key take-aways of the process described:</a:t>
            </a:r>
          </a:p>
        </p:txBody>
      </p:sp>
      <p:pic>
        <p:nvPicPr>
          <p:cNvPr id="4" name="Picture 3">
            <a:extLst>
              <a:ext uri="{FF2B5EF4-FFF2-40B4-BE49-F238E27FC236}">
                <a16:creationId xmlns:a16="http://schemas.microsoft.com/office/drawing/2014/main" id="{1D0AEEAC-511D-5D6A-12ED-75E63D2CC139}"/>
              </a:ext>
            </a:extLst>
          </p:cNvPr>
          <p:cNvPicPr>
            <a:picLocks noChangeAspect="1"/>
          </p:cNvPicPr>
          <p:nvPr/>
        </p:nvPicPr>
        <p:blipFill>
          <a:blip r:embed="rId3"/>
          <a:stretch>
            <a:fillRect/>
          </a:stretch>
        </p:blipFill>
        <p:spPr>
          <a:xfrm>
            <a:off x="6255031" y="492485"/>
            <a:ext cx="2895600" cy="4248150"/>
          </a:xfrm>
          <a:prstGeom prst="rect">
            <a:avLst/>
          </a:prstGeom>
        </p:spPr>
      </p:pic>
      <p:pic>
        <p:nvPicPr>
          <p:cNvPr id="6" name="Picture 5">
            <a:extLst>
              <a:ext uri="{FF2B5EF4-FFF2-40B4-BE49-F238E27FC236}">
                <a16:creationId xmlns:a16="http://schemas.microsoft.com/office/drawing/2014/main" id="{15B33E47-460A-7A84-D1FC-215D59F2A248}"/>
              </a:ext>
            </a:extLst>
          </p:cNvPr>
          <p:cNvPicPr>
            <a:picLocks noChangeAspect="1"/>
          </p:cNvPicPr>
          <p:nvPr/>
        </p:nvPicPr>
        <p:blipFill>
          <a:blip r:embed="rId4"/>
          <a:stretch>
            <a:fillRect/>
          </a:stretch>
        </p:blipFill>
        <p:spPr>
          <a:xfrm>
            <a:off x="4563481" y="3279024"/>
            <a:ext cx="1995964" cy="1461611"/>
          </a:xfrm>
          <a:prstGeom prst="rect">
            <a:avLst/>
          </a:prstGeom>
        </p:spPr>
      </p:pic>
      <p:sp>
        <p:nvSpPr>
          <p:cNvPr id="7" name="TextBox 6">
            <a:extLst>
              <a:ext uri="{FF2B5EF4-FFF2-40B4-BE49-F238E27FC236}">
                <a16:creationId xmlns:a16="http://schemas.microsoft.com/office/drawing/2014/main" id="{3A0C2A4A-D519-D179-BE10-9A7F378B6551}"/>
              </a:ext>
            </a:extLst>
          </p:cNvPr>
          <p:cNvSpPr txBox="1"/>
          <p:nvPr/>
        </p:nvSpPr>
        <p:spPr>
          <a:xfrm>
            <a:off x="75631" y="654484"/>
            <a:ext cx="3594966" cy="3924151"/>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Attention weighting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All these operations encode the input to represent “attention” information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model, the attention weights help us understand what parts of text to focus on to predict the next word.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translation task, it will help the decoder to focus on specific part of the text during decoding process</a:t>
            </a:r>
          </a:p>
        </p:txBody>
      </p:sp>
      <p:pic>
        <p:nvPicPr>
          <p:cNvPr id="9" name="Picture 8">
            <a:extLst>
              <a:ext uri="{FF2B5EF4-FFF2-40B4-BE49-F238E27FC236}">
                <a16:creationId xmlns:a16="http://schemas.microsoft.com/office/drawing/2014/main" id="{B1E2B9BE-93FB-1D62-32BA-7FDB97F8985F}"/>
              </a:ext>
            </a:extLst>
          </p:cNvPr>
          <p:cNvPicPr>
            <a:picLocks noChangeAspect="1"/>
          </p:cNvPicPr>
          <p:nvPr/>
        </p:nvPicPr>
        <p:blipFill>
          <a:blip r:embed="rId5"/>
          <a:stretch>
            <a:fillRect/>
          </a:stretch>
        </p:blipFill>
        <p:spPr>
          <a:xfrm>
            <a:off x="4107680" y="1676638"/>
            <a:ext cx="2366963" cy="1790224"/>
          </a:xfrm>
          <a:prstGeom prst="rect">
            <a:avLst/>
          </a:prstGeom>
        </p:spPr>
      </p:pic>
      <p:sp>
        <p:nvSpPr>
          <p:cNvPr id="10" name="Right Brace 9">
            <a:extLst>
              <a:ext uri="{FF2B5EF4-FFF2-40B4-BE49-F238E27FC236}">
                <a16:creationId xmlns:a16="http://schemas.microsoft.com/office/drawing/2014/main" id="{A8EB9491-FD44-6E50-7C7A-CA7249712118}"/>
              </a:ext>
            </a:extLst>
          </p:cNvPr>
          <p:cNvSpPr/>
          <p:nvPr/>
        </p:nvSpPr>
        <p:spPr>
          <a:xfrm>
            <a:off x="3994991" y="1096062"/>
            <a:ext cx="370999" cy="3676454"/>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DE8D84B5-F6E3-B918-6A68-0E92E292B9FA}"/>
              </a:ext>
            </a:extLst>
          </p:cNvPr>
          <p:cNvSpPr txBox="1"/>
          <p:nvPr/>
        </p:nvSpPr>
        <p:spPr>
          <a:xfrm rot="-5400000">
            <a:off x="2546268" y="2688068"/>
            <a:ext cx="2727844" cy="49244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600" dirty="0">
                <a:solidFill>
                  <a:srgbClr val="FF0000"/>
                </a:solidFill>
              </a:rPr>
              <a:t>eliminate need for sequential</a:t>
            </a:r>
            <a:r>
              <a:rPr lang="en-GB" sz="1600" dirty="0"/>
              <a:t> </a:t>
            </a:r>
            <a:r>
              <a:rPr lang="en-GB" sz="1600" dirty="0">
                <a:solidFill>
                  <a:srgbClr val="FF0000"/>
                </a:solidFill>
              </a:rPr>
              <a:t>processing .</a:t>
            </a:r>
          </a:p>
        </p:txBody>
      </p:sp>
      <p:cxnSp>
        <p:nvCxnSpPr>
          <p:cNvPr id="14" name="Straight Connector 13">
            <a:extLst>
              <a:ext uri="{FF2B5EF4-FFF2-40B4-BE49-F238E27FC236}">
                <a16:creationId xmlns:a16="http://schemas.microsoft.com/office/drawing/2014/main" id="{51D92930-F322-FFDA-2209-F38CB807D432}"/>
              </a:ext>
            </a:extLst>
          </p:cNvPr>
          <p:cNvCxnSpPr/>
          <p:nvPr/>
        </p:nvCxnSpPr>
        <p:spPr>
          <a:xfrm>
            <a:off x="6474643" y="84841"/>
            <a:ext cx="0" cy="46557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54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FB361-1B1F-144A-C4BC-0278059D0184}"/>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E862FA1D-2297-DF75-3B72-890ECC570B5E}"/>
              </a:ext>
            </a:extLst>
          </p:cNvPr>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2151223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endParaRPr lang="en-GB" sz="3200" dirty="0">
              <a:latin typeface="JLR Emeric ExtraLight"/>
            </a:endParaRPr>
          </a:p>
          <a:p>
            <a:pPr marL="817200" lvl="1" indent="-457200">
              <a:buFont typeface="Wingdings" panose="05000000000000000000" pitchFamily="2" charset="2"/>
              <a:buChar char="q"/>
            </a:pPr>
            <a:endParaRPr lang="en-GB" sz="1600" dirty="0">
              <a:latin typeface="JLR Emeric ExtraLight"/>
              <a:hlinkClick r:id="rId3"/>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4" name="Object 3">
                        <a:extLst>
                          <a:ext uri="{FF2B5EF4-FFF2-40B4-BE49-F238E27FC236}">
                            <a16:creationId xmlns:a16="http://schemas.microsoft.com/office/drawing/2014/main" id="{FDBF0239-43EA-1639-21AD-6D3D69A6188F}"/>
                          </a:ext>
                        </a:extLst>
                      </p:cNvPr>
                      <p:cNvPicPr/>
                      <p:nvPr/>
                    </p:nvPicPr>
                    <p:blipFill/>
                    <p:spPr>
                      <a:xfrm>
                        <a:off x="1524000" y="539750"/>
                        <a:ext cx="6096000" cy="4064000"/>
                      </a:xfrm>
                      <a:prstGeom prst="rect">
                        <a:avLst/>
                      </a:prstGeom>
                    </p:spPr>
                  </p:pic>
                </p:oleObj>
              </mc:Fallback>
            </mc:AlternateContent>
          </a:graphicData>
        </a:graphic>
      </p:graphicFrame>
    </p:spTree>
    <p:extLst>
      <p:ext uri="{BB962C8B-B14F-4D97-AF65-F5344CB8AC3E}">
        <p14:creationId xmlns:p14="http://schemas.microsoft.com/office/powerpoint/2010/main" val="390692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15</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16</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20</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21</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22</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23</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24</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25</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26</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27</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553997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Feed Forward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FD56985F-50C7-3C20-CB0A-BA9AD9C26A10}"/>
              </a:ext>
            </a:extLst>
          </p:cNvPr>
          <p:cNvPicPr>
            <a:picLocks noChangeAspect="1"/>
          </p:cNvPicPr>
          <p:nvPr/>
        </p:nvPicPr>
        <p:blipFill>
          <a:blip r:embed="rId3"/>
          <a:stretch>
            <a:fillRect/>
          </a:stretch>
        </p:blipFill>
        <p:spPr>
          <a:xfrm>
            <a:off x="6409686" y="763645"/>
            <a:ext cx="2696528" cy="1661351"/>
          </a:xfrm>
          <a:prstGeom prst="rect">
            <a:avLst/>
          </a:prstGeom>
          <a:ln>
            <a:solidFill>
              <a:schemeClr val="tx1"/>
            </a:solidFill>
          </a:ln>
        </p:spPr>
      </p:pic>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4"/>
          <a:stretch>
            <a:fillRect/>
          </a:stretch>
        </p:blipFill>
        <p:spPr>
          <a:xfrm>
            <a:off x="4133939" y="2405166"/>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5"/>
          <a:stretch>
            <a:fillRect/>
          </a:stretch>
        </p:blipFill>
        <p:spPr>
          <a:xfrm>
            <a:off x="1163757" y="4392742"/>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6"/>
          <a:stretch>
            <a:fillRect/>
          </a:stretch>
        </p:blipFill>
        <p:spPr>
          <a:xfrm>
            <a:off x="3638481" y="4297733"/>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7"/>
          <a:stretch>
            <a:fillRect/>
          </a:stretch>
        </p:blipFill>
        <p:spPr>
          <a:xfrm>
            <a:off x="6954701" y="2405166"/>
            <a:ext cx="2185988"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8"/>
          <a:stretch>
            <a:fillRect/>
          </a:stretch>
        </p:blipFill>
        <p:spPr>
          <a:xfrm>
            <a:off x="5890478" y="3638839"/>
            <a:ext cx="2523648" cy="1116806"/>
          </a:xfrm>
          <a:prstGeom prst="rect">
            <a:avLst/>
          </a:prstGeom>
          <a:ln>
            <a:solidFill>
              <a:schemeClr val="tx1"/>
            </a:solidFill>
          </a:ln>
        </p:spPr>
      </p:pic>
      <p:sp>
        <p:nvSpPr>
          <p:cNvPr id="31" name="Arrow: Curved Up 30">
            <a:extLst>
              <a:ext uri="{FF2B5EF4-FFF2-40B4-BE49-F238E27FC236}">
                <a16:creationId xmlns:a16="http://schemas.microsoft.com/office/drawing/2014/main" id="{59B269B5-32F1-AF09-FA91-649CBC3F7332}"/>
              </a:ext>
            </a:extLst>
          </p:cNvPr>
          <p:cNvSpPr/>
          <p:nvPr/>
        </p:nvSpPr>
        <p:spPr>
          <a:xfrm>
            <a:off x="2956301" y="4069933"/>
            <a:ext cx="537328" cy="291703"/>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37" name="Picture 36">
            <a:extLst>
              <a:ext uri="{FF2B5EF4-FFF2-40B4-BE49-F238E27FC236}">
                <a16:creationId xmlns:a16="http://schemas.microsoft.com/office/drawing/2014/main" id="{AD9126FD-2D63-BDF4-9130-46A6F72DCD7D}"/>
              </a:ext>
            </a:extLst>
          </p:cNvPr>
          <p:cNvPicPr>
            <a:picLocks noChangeAspect="1"/>
          </p:cNvPicPr>
          <p:nvPr/>
        </p:nvPicPr>
        <p:blipFill>
          <a:blip r:embed="rId9"/>
          <a:stretch>
            <a:fillRect/>
          </a:stretch>
        </p:blipFill>
        <p:spPr>
          <a:xfrm>
            <a:off x="4451220" y="910664"/>
            <a:ext cx="1697355" cy="1367314"/>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3573306" y="3920243"/>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Tree>
    <p:extLst>
      <p:ext uri="{BB962C8B-B14F-4D97-AF65-F5344CB8AC3E}">
        <p14:creationId xmlns:p14="http://schemas.microsoft.com/office/powerpoint/2010/main" val="32223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211236" y="125707"/>
            <a:ext cx="7826375" cy="600157"/>
          </a:xfrm>
        </p:spPr>
        <p:txBody>
          <a:bodyPr/>
          <a:lstStyle/>
          <a:p>
            <a:r>
              <a:rPr lang="en-GB" sz="2400" dirty="0"/>
              <a:t>Problems in Recurrent Neural Networks (RNNs)...</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get rid of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parallelize the computation?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b="1" dirty="0"/>
              <a:t> </a:t>
            </a:r>
            <a:r>
              <a:rPr lang="en-GB" dirty="0"/>
              <a:t>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t>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solidFill>
                  <a:srgbClr val="FF0000"/>
                </a:solidFill>
              </a:rPr>
              <a:t> </a:t>
            </a:r>
            <a:r>
              <a:rPr lang="en-GB" dirty="0"/>
              <a:t>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061857" y="1104483"/>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220183" y="968252"/>
            <a:ext cx="4572000" cy="3139321"/>
          </a:xfrm>
          <a:prstGeom prst="rect">
            <a:avLst/>
          </a:prstGeom>
          <a:noFill/>
        </p:spPr>
        <p:txBody>
          <a:bodyPr wrap="square">
            <a:spAutoFit/>
          </a:bodyPr>
          <a:lstStyle/>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Pay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kern="100" dirty="0">
                <a:effectLst/>
                <a:latin typeface="Calibri" panose="020F0502020204030204" pitchFamily="34" charset="0"/>
                <a:ea typeface="DengXian" panose="02010600030101010101" pitchFamily="2" charset="-122"/>
                <a:cs typeface="Arial" panose="020B0604020202020204" pitchFamily="34" charset="0"/>
              </a:rPr>
              <a:t>” to specific parts of the image</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kern="100" dirty="0">
                <a:latin typeface="Calibri" panose="020F0502020204030204" pitchFamily="34" charset="0"/>
                <a:ea typeface="DengXian" panose="02010600030101010101" pitchFamily="2" charset="-122"/>
                <a:cs typeface="Arial" panose="020B0604020202020204" pitchFamily="34" charset="0"/>
              </a:rPr>
              <a:t>“</a:t>
            </a:r>
            <a:r>
              <a:rPr lang="en-GB" i="1" kern="100" dirty="0">
                <a:latin typeface="Calibri" panose="020F0502020204030204" pitchFamily="34" charset="0"/>
                <a:ea typeface="DengXian" panose="02010600030101010101" pitchFamily="2" charset="-122"/>
                <a:cs typeface="Arial" panose="020B0604020202020204" pitchFamily="34" charset="0"/>
              </a:rPr>
              <a:t>Attend</a:t>
            </a:r>
            <a:r>
              <a:rPr lang="en-GB" kern="100" dirty="0">
                <a:latin typeface="Calibri" panose="020F0502020204030204" pitchFamily="34" charset="0"/>
                <a:ea typeface="DengXian" panose="02010600030101010101" pitchFamily="2" charset="-122"/>
                <a:cs typeface="Arial" panose="020B0604020202020204" pitchFamily="34" charset="0"/>
              </a:rPr>
              <a:t>” to what is important in sequential data </a:t>
            </a:r>
            <a:endParaRPr lang="en-GB" dirty="0"/>
          </a:p>
          <a:p>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Concept of “Attention”</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058" y="3657530"/>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587817" y="4208234"/>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a:t>
            </a:r>
          </a:p>
        </p:txBody>
      </p:sp>
      <p:sp>
        <p:nvSpPr>
          <p:cNvPr id="6" name="TextBox 5">
            <a:extLst>
              <a:ext uri="{FF2B5EF4-FFF2-40B4-BE49-F238E27FC236}">
                <a16:creationId xmlns:a16="http://schemas.microsoft.com/office/drawing/2014/main" id="{0D69EA7F-4548-CCA6-DCE6-3903093E1E63}"/>
              </a:ext>
            </a:extLst>
          </p:cNvPr>
          <p:cNvSpPr txBox="1"/>
          <p:nvPr/>
        </p:nvSpPr>
        <p:spPr>
          <a:xfrm>
            <a:off x="6283121" y="735485"/>
            <a:ext cx="186163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Image:</a:t>
            </a:r>
          </a:p>
        </p:txBody>
      </p:sp>
      <p:sp>
        <p:nvSpPr>
          <p:cNvPr id="8" name="TextBox 7">
            <a:extLst>
              <a:ext uri="{FF2B5EF4-FFF2-40B4-BE49-F238E27FC236}">
                <a16:creationId xmlns:a16="http://schemas.microsoft.com/office/drawing/2014/main" id="{3B217063-0069-F9B7-EEBF-57A3033848CD}"/>
              </a:ext>
            </a:extLst>
          </p:cNvPr>
          <p:cNvSpPr txBox="1"/>
          <p:nvPr/>
        </p:nvSpPr>
        <p:spPr>
          <a:xfrm>
            <a:off x="5720058" y="3403076"/>
            <a:ext cx="224559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Text</a:t>
            </a:r>
            <a:r>
              <a:rPr lang="en-GB" dirty="0"/>
              <a:t>:</a:t>
            </a:r>
          </a:p>
        </p:txBody>
      </p: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209827" y="1410256"/>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 Query, Key, Value</a:t>
            </a:r>
          </a:p>
          <a:p>
            <a:pPr marL="817200" lvl="1" indent="-457200">
              <a:buFont typeface="Wingdings" panose="05000000000000000000" pitchFamily="2" charset="2"/>
              <a:buChar char="q"/>
            </a:pPr>
            <a:r>
              <a:rPr lang="en-GB" sz="1600" dirty="0">
                <a:latin typeface="JLR Emeric ExtraLight"/>
              </a:rPr>
              <a:t>Attention in Transformers</a:t>
            </a:r>
          </a:p>
          <a:p>
            <a:pPr marL="817200" lvl="1" indent="-457200">
              <a:buFont typeface="Wingdings" panose="05000000000000000000" pitchFamily="2" charset="2"/>
              <a:buChar char="q"/>
            </a:pPr>
            <a:r>
              <a:rPr lang="en-GB" sz="1600" dirty="0">
                <a:latin typeface="JLR Emeric ExtraLight"/>
              </a:rPr>
              <a:t>An overview of  the Transformer Architecture and </a:t>
            </a:r>
          </a:p>
          <a:p>
            <a:pPr lvl="1" indent="0">
              <a:buNone/>
            </a:pPr>
            <a:r>
              <a:rPr lang="en-GB" sz="1600" dirty="0">
                <a:latin typeface="JLR Emeric ExtraLight"/>
              </a:rPr>
              <a:t>          understand the most important part of the architecture : </a:t>
            </a:r>
            <a:r>
              <a:rPr lang="en-GB" sz="1600" b="1" dirty="0">
                <a:solidFill>
                  <a:srgbClr val="FF0000"/>
                </a:solidFill>
                <a:latin typeface="JLR Emeric ExtraLight"/>
              </a:rPr>
              <a:t>Attention</a:t>
            </a:r>
          </a:p>
          <a:p>
            <a:pPr lvl="1" indent="0">
              <a:buNone/>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394709" y="662298"/>
            <a:ext cx="235269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200" y="838984"/>
            <a:ext cx="4564380" cy="3211195"/>
          </a:xfrm>
          <a:prstGeom prst="rect">
            <a:avLst/>
          </a:prstGeom>
          <a:noFill/>
          <a:ln>
            <a:noFill/>
          </a:ln>
        </p:spPr>
      </p:pic>
      <p:sp>
        <p:nvSpPr>
          <p:cNvPr id="5" name="TextBox 4">
            <a:extLst>
              <a:ext uri="{FF2B5EF4-FFF2-40B4-BE49-F238E27FC236}">
                <a16:creationId xmlns:a16="http://schemas.microsoft.com/office/drawing/2014/main" id="{4CD7C1D5-69BE-9045-B2FB-D6D8B1DFD0BF}"/>
              </a:ext>
            </a:extLst>
          </p:cNvPr>
          <p:cNvSpPr txBox="1"/>
          <p:nvPr/>
        </p:nvSpPr>
        <p:spPr>
          <a:xfrm>
            <a:off x="137420" y="838984"/>
            <a:ext cx="4238901"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E.g. You Tube video search (</a:t>
            </a:r>
            <a:r>
              <a:rPr lang="en-GB" dirty="0">
                <a:solidFill>
                  <a:srgbClr val="FF0000"/>
                </a:solidFill>
              </a:rPr>
              <a:t>Query</a:t>
            </a:r>
            <a:r>
              <a:rPr lang="en-GB" dirty="0"/>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Key-1</a:t>
            </a:r>
            <a:r>
              <a:rPr lang="en-GB" dirty="0"/>
              <a:t>, </a:t>
            </a:r>
            <a:r>
              <a:rPr lang="en-GB" dirty="0">
                <a:solidFill>
                  <a:srgbClr val="FF0000"/>
                </a:solidFill>
              </a:rPr>
              <a:t>Key-2</a:t>
            </a:r>
            <a:r>
              <a:rPr lang="en-GB" dirty="0"/>
              <a:t>, </a:t>
            </a:r>
            <a:r>
              <a:rPr lang="en-GB" dirty="0">
                <a:solidFill>
                  <a:srgbClr val="FF0000"/>
                </a:solidFill>
              </a:rPr>
              <a:t>Key-3</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You spot the relevant videos (</a:t>
            </a:r>
            <a:r>
              <a:rPr lang="en-GB" dirty="0">
                <a:solidFill>
                  <a:srgbClr val="FF0000"/>
                </a:solidFill>
              </a:rPr>
              <a:t>similarity</a:t>
            </a:r>
            <a:r>
              <a:rPr lang="en-GB" dirty="0"/>
              <a:t> with the title)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Similarity metric – similarity between the query and the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Cosine Similarity (Dot Product)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p:txBody>
      </p:sp>
      <p:pic>
        <p:nvPicPr>
          <p:cNvPr id="8" name="Picture 7">
            <a:extLst>
              <a:ext uri="{FF2B5EF4-FFF2-40B4-BE49-F238E27FC236}">
                <a16:creationId xmlns:a16="http://schemas.microsoft.com/office/drawing/2014/main" id="{91E45D3D-47D3-3F3A-9A75-F0BBBB70A650}"/>
              </a:ext>
            </a:extLst>
          </p:cNvPr>
          <p:cNvPicPr>
            <a:picLocks noChangeAspect="1"/>
          </p:cNvPicPr>
          <p:nvPr/>
        </p:nvPicPr>
        <p:blipFill>
          <a:blip r:embed="rId4"/>
          <a:stretch>
            <a:fillRect/>
          </a:stretch>
        </p:blipFill>
        <p:spPr>
          <a:xfrm>
            <a:off x="191359" y="4018410"/>
            <a:ext cx="5139214" cy="737235"/>
          </a:xfrm>
          <a:prstGeom prst="rect">
            <a:avLst/>
          </a:prstGeom>
        </p:spPr>
      </p:pic>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purl.org/dc/elements/1.1/"/>
    <ds:schemaRef ds:uri="http://purl.org/dc/dcmitype/"/>
    <ds:schemaRef ds:uri="http://schemas.microsoft.com/office/2006/documentManagement/types"/>
    <ds:schemaRef ds:uri="http://schemas.microsoft.com/office/2006/metadata/properties"/>
    <ds:schemaRef ds:uri="5ed216b9-22f4-4d62-afd0-890ca5f83575"/>
    <ds:schemaRef ds:uri="http://www.w3.org/XML/1998/namespace"/>
    <ds:schemaRef ds:uri="http://purl.org/dc/term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2837</Words>
  <Application>Microsoft Office PowerPoint</Application>
  <PresentationFormat>On-screen Show (16:9)</PresentationFormat>
  <Paragraphs>392</Paragraphs>
  <Slides>27</Slides>
  <Notes>14</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40" baseType="lpstr">
      <vt:lpstr>-apple-system</vt:lpstr>
      <vt:lpstr>Arial,Sans-Serif</vt:lpstr>
      <vt:lpstr>Arial</vt:lpstr>
      <vt:lpstr>Calibri</vt:lpstr>
      <vt:lpstr>Courier New</vt:lpstr>
      <vt:lpstr>JLR Emeric</vt:lpstr>
      <vt:lpstr>JLR Emeric ExtraLight</vt:lpstr>
      <vt:lpstr>JLR Emeric SemiBold</vt:lpstr>
      <vt:lpstr>Symbol</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52</cp:revision>
  <dcterms:created xsi:type="dcterms:W3CDTF">2022-05-10T07:59:21Z</dcterms:created>
  <dcterms:modified xsi:type="dcterms:W3CDTF">2023-05-22T17:03:39Z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